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004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333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7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175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75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54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22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693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948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055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861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4789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0723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095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852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36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1540" cy="21761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40205" marR="1635125" algn="ctr">
              <a:lnSpc>
                <a:spcPts val="1400"/>
              </a:lnSpc>
              <a:spcBef>
                <a:spcPts val="180"/>
              </a:spcBef>
            </a:pPr>
            <a:r>
              <a:rPr sz="1200" b="1" spc="60" dirty="0">
                <a:latin typeface="Cambria"/>
                <a:cs typeface="Cambria"/>
              </a:rPr>
              <a:t>Programming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5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75" dirty="0">
                <a:latin typeface="Cambria"/>
                <a:cs typeface="Cambria"/>
              </a:rPr>
              <a:t>Input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Output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Programming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800"/>
              </a:lnSpc>
              <a:spcBef>
                <a:spcPts val="10"/>
              </a:spcBef>
            </a:pPr>
            <a:r>
              <a:rPr sz="1200" spc="85" dirty="0">
                <a:latin typeface="Cambria"/>
                <a:cs typeface="Cambria"/>
              </a:rPr>
              <a:t>Users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30" dirty="0">
                <a:latin typeface="Cambria"/>
                <a:cs typeface="Cambria"/>
              </a:rPr>
              <a:t>write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programs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symbols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50" dirty="0">
                <a:latin typeface="Cambria"/>
                <a:cs typeface="Cambria"/>
              </a:rPr>
              <a:t>defined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programming </a:t>
            </a:r>
            <a:r>
              <a:rPr sz="1200" spc="80" dirty="0">
                <a:latin typeface="Cambria"/>
                <a:cs typeface="Cambria"/>
              </a:rPr>
              <a:t>language </a:t>
            </a:r>
            <a:r>
              <a:rPr sz="1200" spc="65" dirty="0">
                <a:latin typeface="Cambria"/>
                <a:cs typeface="Cambria"/>
              </a:rPr>
              <a:t>employed.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symbols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0" dirty="0">
                <a:latin typeface="Cambria"/>
                <a:cs typeface="Cambria"/>
              </a:rPr>
              <a:t>strings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characters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75" dirty="0">
                <a:latin typeface="Cambria"/>
                <a:cs typeface="Cambria"/>
              </a:rPr>
              <a:t>character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80" dirty="0">
                <a:latin typeface="Cambria"/>
                <a:cs typeface="Cambria"/>
              </a:rPr>
              <a:t>assigned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8-bit code </a:t>
            </a:r>
            <a:r>
              <a:rPr sz="1200" spc="70" dirty="0">
                <a:latin typeface="Cambria"/>
                <a:cs typeface="Cambria"/>
              </a:rPr>
              <a:t>so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stored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12700" marR="8255">
              <a:lnSpc>
                <a:spcPts val="1400"/>
              </a:lnSpc>
              <a:spcBef>
                <a:spcPts val="60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binary-coded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character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enters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computer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INP(input)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executed.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55"/>
              </a:lnSpc>
              <a:tabLst>
                <a:tab pos="243840" algn="l"/>
                <a:tab pos="1344295" algn="l"/>
                <a:tab pos="2179320" algn="l"/>
                <a:tab pos="2432685" algn="l"/>
                <a:tab pos="3390265" algn="l"/>
                <a:tab pos="3661410" algn="l"/>
                <a:tab pos="4027170" algn="l"/>
                <a:tab pos="5241290" algn="l"/>
                <a:tab pos="5768340" algn="l"/>
              </a:tabLst>
            </a:pPr>
            <a:r>
              <a:rPr sz="1200" spc="65" dirty="0">
                <a:latin typeface="Cambria"/>
                <a:cs typeface="Cambria"/>
              </a:rPr>
              <a:t>A	</a:t>
            </a:r>
            <a:r>
              <a:rPr sz="1200" spc="60" dirty="0">
                <a:latin typeface="Cambria"/>
                <a:cs typeface="Cambria"/>
              </a:rPr>
              <a:t>binar</a:t>
            </a:r>
            <a:r>
              <a:rPr sz="1200" spc="75" dirty="0">
                <a:latin typeface="Cambria"/>
                <a:cs typeface="Cambria"/>
              </a:rPr>
              <a:t>y</a:t>
            </a:r>
            <a:r>
              <a:rPr sz="1200" spc="80" dirty="0">
                <a:latin typeface="Cambria"/>
                <a:cs typeface="Cambria"/>
              </a:rPr>
              <a:t>-</a:t>
            </a:r>
            <a:r>
              <a:rPr sz="1200" spc="65" dirty="0">
                <a:latin typeface="Cambria"/>
                <a:cs typeface="Cambria"/>
              </a:rPr>
              <a:t>coded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85" dirty="0">
                <a:latin typeface="Cambria"/>
                <a:cs typeface="Cambria"/>
              </a:rPr>
              <a:t>outpu</a:t>
            </a:r>
            <a:r>
              <a:rPr sz="1200" spc="60" dirty="0">
                <a:latin typeface="Cambria"/>
                <a:cs typeface="Cambria"/>
              </a:rPr>
              <a:t>t</a:t>
            </a:r>
            <a:r>
              <a:rPr sz="1200" dirty="0">
                <a:latin typeface="Cambria"/>
                <a:cs typeface="Cambria"/>
              </a:rPr>
              <a:t>   </a:t>
            </a:r>
            <a:r>
              <a:rPr sz="1200" spc="-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devic</a:t>
            </a:r>
            <a:r>
              <a:rPr sz="1200" spc="50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110" dirty="0">
                <a:latin typeface="Cambria"/>
                <a:cs typeface="Cambria"/>
              </a:rPr>
              <a:t>an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ts val="1400"/>
              </a:lnSpc>
              <a:spcBef>
                <a:spcPts val="65"/>
              </a:spcBef>
            </a:pPr>
            <a:r>
              <a:rPr sz="1200" spc="60" dirty="0">
                <a:latin typeface="Cambria"/>
                <a:cs typeface="Cambria"/>
              </a:rPr>
              <a:t>OUT(output)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executed.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detects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code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types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corresponding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character.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317616"/>
            <a:ext cx="5972175" cy="418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13300"/>
              </a:lnSpc>
              <a:spcBef>
                <a:spcPts val="100"/>
              </a:spcBef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table(a)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above;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lists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needed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store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memory: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12500"/>
              </a:lnSpc>
              <a:spcBef>
                <a:spcPts val="106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00" dirty="0">
                <a:latin typeface="Cambria"/>
                <a:cs typeface="Cambria"/>
              </a:rPr>
              <a:t>SKI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95" dirty="0">
                <a:latin typeface="Cambria"/>
                <a:cs typeface="Cambria"/>
              </a:rPr>
              <a:t>checks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55" dirty="0">
                <a:latin typeface="Cambria"/>
                <a:cs typeface="Cambria"/>
              </a:rPr>
              <a:t>flag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see </a:t>
            </a:r>
            <a:r>
              <a:rPr sz="1200" spc="20" dirty="0">
                <a:latin typeface="Cambria"/>
                <a:cs typeface="Cambria"/>
              </a:rPr>
              <a:t>if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character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55" dirty="0">
                <a:latin typeface="Cambria"/>
                <a:cs typeface="Cambria"/>
              </a:rPr>
              <a:t>available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transfer.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skipped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flag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1.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170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INP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65" dirty="0">
                <a:latin typeface="Cambria"/>
                <a:cs typeface="Cambria"/>
              </a:rPr>
              <a:t>transferes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binary-coded </a:t>
            </a:r>
            <a:r>
              <a:rPr sz="1200" spc="75" dirty="0">
                <a:latin typeface="Cambria"/>
                <a:cs typeface="Cambria"/>
              </a:rPr>
              <a:t>character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50" dirty="0">
                <a:latin typeface="Cambria"/>
                <a:cs typeface="Cambria"/>
              </a:rPr>
              <a:t>AC(0-7).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means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OUT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99"/>
              </a:lnSpc>
              <a:spcBef>
                <a:spcPts val="8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terminal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 that </a:t>
            </a:r>
            <a:r>
              <a:rPr sz="1200" spc="90" dirty="0">
                <a:latin typeface="Cambria"/>
                <a:cs typeface="Cambria"/>
              </a:rPr>
              <a:t>communicates </a:t>
            </a:r>
            <a:r>
              <a:rPr sz="1200" spc="45" dirty="0">
                <a:latin typeface="Cambria"/>
                <a:cs typeface="Cambria"/>
              </a:rPr>
              <a:t>directly</a:t>
            </a:r>
            <a:r>
              <a:rPr sz="1200" spc="50" dirty="0">
                <a:latin typeface="Cambria"/>
                <a:cs typeface="Cambria"/>
              </a:rPr>
              <a:t> with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computer </a:t>
            </a:r>
            <a:r>
              <a:rPr sz="1200" spc="65" dirty="0">
                <a:latin typeface="Cambria"/>
                <a:cs typeface="Cambria"/>
              </a:rPr>
              <a:t>does  </a:t>
            </a:r>
            <a:r>
              <a:rPr sz="1200" spc="60" dirty="0">
                <a:latin typeface="Cambria"/>
                <a:cs typeface="Cambria"/>
              </a:rPr>
              <a:t>not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character </a:t>
            </a:r>
            <a:r>
              <a:rPr sz="1200" spc="70" dirty="0">
                <a:latin typeface="Cambria"/>
                <a:cs typeface="Cambria"/>
              </a:rPr>
              <a:t>when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key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depressed. </a:t>
            </a:r>
            <a:r>
              <a:rPr sz="1200" spc="25" dirty="0">
                <a:latin typeface="Cambria"/>
                <a:cs typeface="Cambria"/>
              </a:rPr>
              <a:t>To </a:t>
            </a:r>
            <a:r>
              <a:rPr sz="1200" spc="50" dirty="0">
                <a:latin typeface="Cambria"/>
                <a:cs typeface="Cambria"/>
              </a:rPr>
              <a:t>type </a:t>
            </a:r>
            <a:r>
              <a:rPr sz="1200" spc="70" dirty="0">
                <a:latin typeface="Cambria"/>
                <a:cs typeface="Cambria"/>
              </a:rPr>
              <a:t>it,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necessary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send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20" dirty="0">
                <a:latin typeface="Cambria"/>
                <a:cs typeface="Cambria"/>
              </a:rPr>
              <a:t>OUT </a:t>
            </a:r>
            <a:r>
              <a:rPr sz="1200" spc="75" dirty="0">
                <a:latin typeface="Cambria"/>
                <a:cs typeface="Cambria"/>
              </a:rPr>
              <a:t>instruction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printer. </a:t>
            </a:r>
            <a:r>
              <a:rPr sz="1200" spc="75" dirty="0">
                <a:latin typeface="Cambria"/>
                <a:cs typeface="Cambria"/>
              </a:rPr>
              <a:t>In this </a:t>
            </a:r>
            <a:r>
              <a:rPr sz="1200" spc="70" dirty="0">
                <a:latin typeface="Cambria"/>
                <a:cs typeface="Cambria"/>
              </a:rPr>
              <a:t>way, the </a:t>
            </a:r>
            <a:r>
              <a:rPr sz="1200" spc="75" dirty="0">
                <a:latin typeface="Cambria"/>
                <a:cs typeface="Cambria"/>
              </a:rPr>
              <a:t>user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80" dirty="0">
                <a:latin typeface="Cambria"/>
                <a:cs typeface="Cambria"/>
              </a:rPr>
              <a:t>ensured </a:t>
            </a:r>
            <a:r>
              <a:rPr sz="1200" spc="85" dirty="0">
                <a:latin typeface="Cambria"/>
                <a:cs typeface="Cambria"/>
              </a:rPr>
              <a:t> 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correct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occurred.</a:t>
            </a:r>
            <a:endParaRPr sz="1200">
              <a:latin typeface="Cambria"/>
              <a:cs typeface="Cambria"/>
            </a:endParaRPr>
          </a:p>
          <a:p>
            <a:pPr marL="12700" marR="6350">
              <a:lnSpc>
                <a:spcPct val="113300"/>
              </a:lnSpc>
              <a:spcBef>
                <a:spcPts val="985"/>
              </a:spcBef>
            </a:pPr>
            <a:r>
              <a:rPr sz="1200" spc="20" dirty="0">
                <a:latin typeface="Cambria"/>
                <a:cs typeface="Cambria"/>
              </a:rPr>
              <a:t>Table(b);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lists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instructions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needed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initially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stored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first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loaded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AC.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1700"/>
              </a:lnSpc>
              <a:spcBef>
                <a:spcPts val="8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flag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checked.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0,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remains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loop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checking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flag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bit.</a:t>
            </a:r>
            <a:endParaRPr sz="1200">
              <a:latin typeface="Cambria"/>
              <a:cs typeface="Cambria"/>
            </a:endParaRPr>
          </a:p>
          <a:p>
            <a:pPr marL="469265" marR="6350" indent="-228600">
              <a:lnSpc>
                <a:spcPct val="113500"/>
              </a:lnSpc>
              <a:spcBef>
                <a:spcPts val="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flag</a:t>
            </a:r>
            <a:r>
              <a:rPr sz="1200" spc="2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changes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1,</a:t>
            </a:r>
            <a:r>
              <a:rPr sz="1200" spc="21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character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accumulator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printer.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5025" y="2490216"/>
            <a:ext cx="3563093" cy="26870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254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Cambria</vt:lpstr>
      <vt:lpstr>Century Gothic</vt:lpstr>
      <vt:lpstr>Symbol</vt:lpstr>
      <vt:lpstr>Wingdings 3</vt:lpstr>
      <vt:lpstr>Wisp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2022-07-26T08:34:40Z</dcterms:created>
  <dcterms:modified xsi:type="dcterms:W3CDTF">2022-07-26T08:35:05Z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